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017" r:id="rId3"/>
    <p:sldId id="1027" r:id="rId4"/>
    <p:sldId id="1028" r:id="rId5"/>
    <p:sldId id="1018" r:id="rId6"/>
    <p:sldId id="1020" r:id="rId7"/>
    <p:sldId id="1032" r:id="rId8"/>
    <p:sldId id="1042" r:id="rId9"/>
    <p:sldId id="1021" r:id="rId10"/>
    <p:sldId id="1040" r:id="rId11"/>
    <p:sldId id="1044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8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AAA2ABE-E16F-B1D8-4197-EFEA1DE2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10228"/>
            <a:ext cx="11485848" cy="656846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完成短文。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716048"/>
            <a:ext cx="11485848" cy="3873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is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Great Wall.It is very old and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.It’s more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twenty thousand kilometres long.People call it “Wanli Changcheng” in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.The Great Wall could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enemies away in the old days.But now it can attract many people.The Great Wall is really beautiful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a huge dragon.When you stand on it, you can see many beautiful sights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away.The Great Wall is really great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48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0BAA9E-878C-9744-E47A-92BBA52AF3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2956451-4647-94F9-8F76-1C8E5410C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412708"/>
            <a:ext cx="11485848" cy="3888500"/>
          </a:xfrm>
        </p:spPr>
        <p:txBody>
          <a:bodyPr/>
          <a:lstStyle/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is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Great Wall. It is very old and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It’s more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 thousand kilometres long. People call it “Wanli Changcheng” in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Great Wall could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enemies away in the old days. But now it can attract many people. The Great Wall is really beautiful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a huge dragon. When you stand on it, you can see many beautiful sights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away. The Great Wall is really great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4D21367-7737-BD16-D717-F6793B9C099F}"/>
              </a:ext>
            </a:extLst>
          </p:cNvPr>
          <p:cNvSpPr txBox="1"/>
          <p:nvPr/>
        </p:nvSpPr>
        <p:spPr>
          <a:xfrm>
            <a:off x="2841325" y="1547199"/>
            <a:ext cx="14401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famous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D72B03B-E1D2-A3F4-4238-22847FFC01FB}"/>
              </a:ext>
            </a:extLst>
          </p:cNvPr>
          <p:cNvSpPr txBox="1"/>
          <p:nvPr/>
        </p:nvSpPr>
        <p:spPr>
          <a:xfrm>
            <a:off x="10233570" y="1476889"/>
            <a:ext cx="10309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long</a:t>
            </a:r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64EAC9A-3751-10A6-4060-41F5802A300F}"/>
              </a:ext>
            </a:extLst>
          </p:cNvPr>
          <p:cNvSpPr txBox="1"/>
          <p:nvPr/>
        </p:nvSpPr>
        <p:spPr>
          <a:xfrm>
            <a:off x="1792635" y="2204910"/>
            <a:ext cx="10081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than</a:t>
            </a:r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B69D311-4510-234C-A492-D890151C1B28}"/>
              </a:ext>
            </a:extLst>
          </p:cNvPr>
          <p:cNvSpPr txBox="1"/>
          <p:nvPr/>
        </p:nvSpPr>
        <p:spPr>
          <a:xfrm>
            <a:off x="3254127" y="2833818"/>
            <a:ext cx="14401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Chinese</a:t>
            </a:r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2C5842C-76DD-CBB2-5A92-20A7522476F3}"/>
              </a:ext>
            </a:extLst>
          </p:cNvPr>
          <p:cNvSpPr txBox="1"/>
          <p:nvPr/>
        </p:nvSpPr>
        <p:spPr>
          <a:xfrm>
            <a:off x="8625011" y="2766002"/>
            <a:ext cx="10309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keep</a:t>
            </a:r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A60EE45-EF7E-4B2B-73C2-21B87E024096}"/>
              </a:ext>
            </a:extLst>
          </p:cNvPr>
          <p:cNvSpPr txBox="1"/>
          <p:nvPr/>
        </p:nvSpPr>
        <p:spPr>
          <a:xfrm>
            <a:off x="2878480" y="4098112"/>
            <a:ext cx="102791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looks</a:t>
            </a:r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4A0D224D-0B8A-002C-DE9B-8DE9F8083122}"/>
              </a:ext>
            </a:extLst>
          </p:cNvPr>
          <p:cNvSpPr txBox="1"/>
          <p:nvPr/>
        </p:nvSpPr>
        <p:spPr>
          <a:xfrm>
            <a:off x="3954016" y="4730363"/>
            <a:ext cx="7429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far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65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4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19739"/>
            <a:ext cx="11485848" cy="656846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0387F0C-C096-5CAE-38C9-A970E6C31805}"/>
              </a:ext>
            </a:extLst>
          </p:cNvPr>
          <p:cNvSpPr txBox="1">
            <a:spLocks/>
          </p:cNvSpPr>
          <p:nvPr/>
        </p:nvSpPr>
        <p:spPr bwMode="auto">
          <a:xfrm>
            <a:off x="360854" y="1346401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 is a big country.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 Wall is very long and old.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 Lake is very beautiful.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Can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tell me something about Big Ben?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Shanghai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in the east of China.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ef200a.jpg" descr="id:2147491885;FounderCES">
            <a:extLst>
              <a:ext uri="{FF2B5EF4-FFF2-40B4-BE49-F238E27FC236}">
                <a16:creationId xmlns:a16="http://schemas.microsoft.com/office/drawing/2014/main" id="{F276990D-749B-DD9F-BADF-C1D49D8EBD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4589754"/>
            <a:ext cx="11485848" cy="193561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EE3AFF0-50D6-45EC-6DCB-1FD225FE779F}"/>
              </a:ext>
            </a:extLst>
          </p:cNvPr>
          <p:cNvSpPr txBox="1"/>
          <p:nvPr/>
        </p:nvSpPr>
        <p:spPr>
          <a:xfrm>
            <a:off x="1342678" y="6110904"/>
            <a:ext cx="4552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7503806-B0C2-285A-8F6E-ADFC792D9036}"/>
              </a:ext>
            </a:extLst>
          </p:cNvPr>
          <p:cNvSpPr txBox="1"/>
          <p:nvPr/>
        </p:nvSpPr>
        <p:spPr>
          <a:xfrm>
            <a:off x="4042875" y="6107691"/>
            <a:ext cx="4552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4442279-A932-BCCC-084B-5098659FFC75}"/>
              </a:ext>
            </a:extLst>
          </p:cNvPr>
          <p:cNvSpPr txBox="1"/>
          <p:nvPr/>
        </p:nvSpPr>
        <p:spPr>
          <a:xfrm>
            <a:off x="6311230" y="6104478"/>
            <a:ext cx="4552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0A5F45A-DA8A-0F7D-F495-13AFB4A167CE}"/>
              </a:ext>
            </a:extLst>
          </p:cNvPr>
          <p:cNvSpPr txBox="1"/>
          <p:nvPr/>
        </p:nvSpPr>
        <p:spPr>
          <a:xfrm>
            <a:off x="8579626" y="6113443"/>
            <a:ext cx="4552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F45777A-B7AB-3E48-67B2-B459314A15AF}"/>
              </a:ext>
            </a:extLst>
          </p:cNvPr>
          <p:cNvSpPr txBox="1"/>
          <p:nvPr/>
        </p:nvSpPr>
        <p:spPr>
          <a:xfrm>
            <a:off x="11037713" y="6104478"/>
            <a:ext cx="4552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A801CA47-3E72-78A3-1E20-D428FD0DC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592805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根据你所听到的问句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选择合适的答语。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I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No, I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Yes, you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1B7EC95-D96A-9C5E-31DE-3475EBC2A2AC}"/>
              </a:ext>
            </a:extLst>
          </p:cNvPr>
          <p:cNvSpPr txBox="1"/>
          <p:nvPr/>
        </p:nvSpPr>
        <p:spPr>
          <a:xfrm>
            <a:off x="958255" y="2357979"/>
            <a:ext cx="45643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id="{EE48A2F7-0D15-8606-7408-AC11621CEC38}"/>
              </a:ext>
            </a:extLst>
          </p:cNvPr>
          <p:cNvSpPr txBox="1">
            <a:spLocks/>
          </p:cNvSpPr>
          <p:nvPr/>
        </p:nvSpPr>
        <p:spPr bwMode="auto">
          <a:xfrm>
            <a:off x="622598" y="4135945"/>
            <a:ext cx="1122410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see a lot of animals there?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82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740A7-D8A5-8164-6C9E-EF4146CDD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E5B04563-722B-62B0-697C-5387C7901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949508"/>
          </a:xfrm>
        </p:spPr>
        <p:txBody>
          <a:bodyPr/>
          <a:lstStyle/>
          <a:p>
            <a:pPr algn="just" hangingPunct="0">
              <a:lnSpc>
                <a:spcPct val="150000"/>
              </a:lnSpc>
              <a:buNone/>
              <a:tabLst>
                <a:tab pos="4231005" algn="l"/>
                <a:tab pos="7651750" algn="l"/>
              </a:tabLst>
            </a:pP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80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AE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in the south of China</a:t>
            </a:r>
            <a:r>
              <a:rPr lang="en-US" altLang="zh-CN" sz="28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algn="just" hangingPunct="0">
              <a:lnSpc>
                <a:spcPct val="150000"/>
              </a:lnSpc>
              <a:buNone/>
              <a:tabLst>
                <a:tab pos="4231005" algn="l"/>
                <a:tab pos="8191500" algn="l"/>
              </a:tabLst>
            </a:pP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It’s in the east of the US</a:t>
            </a:r>
            <a:r>
              <a:rPr lang="en-US" altLang="zh-CN" sz="28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algn="just" hangingPunct="0">
              <a:lnSpc>
                <a:spcPct val="150000"/>
              </a:lnSpc>
              <a:tabLst>
                <a:tab pos="4231005" algn="l"/>
                <a:tab pos="8191500" algn="l"/>
              </a:tabLst>
            </a:pP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It’s in the west of the UK</a:t>
            </a:r>
            <a:r>
              <a:rPr lang="en-US" altLang="zh-CN" sz="28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9D69801-E1EF-3DF4-3B24-D4E150FFCCE8}"/>
              </a:ext>
            </a:extLst>
          </p:cNvPr>
          <p:cNvSpPr txBox="1">
            <a:spLocks/>
          </p:cNvSpPr>
          <p:nvPr/>
        </p:nvSpPr>
        <p:spPr bwMode="auto">
          <a:xfrm>
            <a:off x="586022" y="2771603"/>
            <a:ext cx="11260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Haikou?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67FDD95-F2F4-4432-B11C-028BCEB4536B}"/>
              </a:ext>
            </a:extLst>
          </p:cNvPr>
          <p:cNvSpPr txBox="1"/>
          <p:nvPr/>
        </p:nvSpPr>
        <p:spPr>
          <a:xfrm>
            <a:off x="958255" y="1037496"/>
            <a:ext cx="45643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13" name="内容占位符 4">
            <a:extLst>
              <a:ext uri="{FF2B5EF4-FFF2-40B4-BE49-F238E27FC236}">
                <a16:creationId xmlns:a16="http://schemas.microsoft.com/office/drawing/2014/main" id="{B8965D59-A68B-0430-30C0-E9E977D40F8F}"/>
              </a:ext>
            </a:extLst>
          </p:cNvPr>
          <p:cNvSpPr txBox="1">
            <a:spLocks/>
          </p:cNvSpPr>
          <p:nvPr/>
        </p:nvSpPr>
        <p:spPr bwMode="auto">
          <a:xfrm>
            <a:off x="360854" y="335217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got about twenty million people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It’s very long and big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It’s more than twenty thousand kilometres long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7">
            <a:extLst>
              <a:ext uri="{FF2B5EF4-FFF2-40B4-BE49-F238E27FC236}">
                <a16:creationId xmlns:a16="http://schemas.microsoft.com/office/drawing/2014/main" id="{63D76F67-2A77-F26C-2EC7-418967D554FC}"/>
              </a:ext>
            </a:extLst>
          </p:cNvPr>
          <p:cNvSpPr txBox="1">
            <a:spLocks/>
          </p:cNvSpPr>
          <p:nvPr/>
        </p:nvSpPr>
        <p:spPr bwMode="auto">
          <a:xfrm>
            <a:off x="586022" y="5234109"/>
            <a:ext cx="11260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big is Beijing?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AFD2D611-37D4-81E8-BB41-8E7C116629E7}"/>
              </a:ext>
            </a:extLst>
          </p:cNvPr>
          <p:cNvSpPr txBox="1"/>
          <p:nvPr/>
        </p:nvSpPr>
        <p:spPr>
          <a:xfrm>
            <a:off x="958255" y="3480952"/>
            <a:ext cx="45643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326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5E002-45C4-D320-FFBB-0C57A1C0A6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9FFF7C6-0D4D-F0B2-6CFB-A9AFD3461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94950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in the south of America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It’s in the east of America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It’s in the west of America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0">
            <a:extLst>
              <a:ext uri="{FF2B5EF4-FFF2-40B4-BE49-F238E27FC236}">
                <a16:creationId xmlns:a16="http://schemas.microsoft.com/office/drawing/2014/main" id="{6B7492A5-DC05-5EA2-C861-E90BCC289A93}"/>
              </a:ext>
            </a:extLst>
          </p:cNvPr>
          <p:cNvSpPr txBox="1">
            <a:spLocks/>
          </p:cNvSpPr>
          <p:nvPr/>
        </p:nvSpPr>
        <p:spPr bwMode="auto">
          <a:xfrm>
            <a:off x="586022" y="2776936"/>
            <a:ext cx="11260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San Francisco?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C219177-6192-148F-526A-A9278E141930}"/>
              </a:ext>
            </a:extLst>
          </p:cNvPr>
          <p:cNvSpPr txBox="1"/>
          <p:nvPr/>
        </p:nvSpPr>
        <p:spPr>
          <a:xfrm>
            <a:off x="969293" y="1029423"/>
            <a:ext cx="5269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31D405BF-F196-6DCE-CD97-3E2F2FCC2E2B}"/>
              </a:ext>
            </a:extLst>
          </p:cNvPr>
          <p:cNvSpPr txBox="1">
            <a:spLocks/>
          </p:cNvSpPr>
          <p:nvPr/>
        </p:nvSpPr>
        <p:spPr bwMode="auto">
          <a:xfrm>
            <a:off x="360854" y="3337257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it is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It’s in the north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Yes, it can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2">
            <a:extLst>
              <a:ext uri="{FF2B5EF4-FFF2-40B4-BE49-F238E27FC236}">
                <a16:creationId xmlns:a16="http://schemas.microsoft.com/office/drawing/2014/main" id="{A29B1099-8D66-B68C-1CC6-2AD1BFA8AB78}"/>
              </a:ext>
            </a:extLst>
          </p:cNvPr>
          <p:cNvSpPr txBox="1">
            <a:spLocks/>
          </p:cNvSpPr>
          <p:nvPr/>
        </p:nvSpPr>
        <p:spPr bwMode="auto">
          <a:xfrm>
            <a:off x="586022" y="5195948"/>
            <a:ext cx="11260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in our town?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E92C02F-4E83-7BA6-036F-400057DD2972}"/>
              </a:ext>
            </a:extLst>
          </p:cNvPr>
          <p:cNvSpPr txBox="1"/>
          <p:nvPr/>
        </p:nvSpPr>
        <p:spPr>
          <a:xfrm>
            <a:off x="973113" y="3466115"/>
            <a:ext cx="4415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29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0317"/>
            <a:ext cx="11485848" cy="5262979"/>
          </a:xfrm>
        </p:spPr>
        <p:txBody>
          <a:bodyPr/>
          <a:lstStyle/>
          <a:p>
            <a:pPr hangingPunct="0">
              <a:tabLst>
                <a:tab pos="4230688" algn="l"/>
                <a:tab pos="70818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0688" algn="l"/>
                <a:tab pos="70818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听第一段对话，回答第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0688" algn="l"/>
                <a:tab pos="708183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230688" algn="l"/>
                <a:tab pos="7081838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tabLst>
                <a:tab pos="4230688" algn="l"/>
                <a:tab pos="70818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they talking about?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70818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New York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Yellow River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Great Wall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tabLst>
                <a:tab pos="4230688" algn="l"/>
                <a:tab pos="70818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more than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 kilometres long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tabLst>
                <a:tab pos="4230688" algn="l"/>
                <a:tab pos="82550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five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fifteen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7C0AC61-B003-053C-614E-DD5674ADA180}"/>
              </a:ext>
            </a:extLst>
          </p:cNvPr>
          <p:cNvSpPr txBox="1"/>
          <p:nvPr/>
        </p:nvSpPr>
        <p:spPr>
          <a:xfrm>
            <a:off x="262558" y="2104188"/>
            <a:ext cx="1146870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</a:pPr>
            <a:r>
              <a:rPr lang="en-US" altLang="zh-CN" sz="2800" b="1" smtClean="0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 me more about the Yellow River.How long is it?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more than five thousand kilometres long.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4970691-DE62-3B0F-33CA-E1AC219868CB}"/>
              </a:ext>
            </a:extLst>
          </p:cNvPr>
          <p:cNvSpPr txBox="1"/>
          <p:nvPr/>
        </p:nvSpPr>
        <p:spPr>
          <a:xfrm>
            <a:off x="973673" y="3497666"/>
            <a:ext cx="5135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13DA142-46C8-EC96-4657-C111B2B6EBA9}"/>
              </a:ext>
            </a:extLst>
          </p:cNvPr>
          <p:cNvSpPr txBox="1"/>
          <p:nvPr/>
        </p:nvSpPr>
        <p:spPr>
          <a:xfrm>
            <a:off x="963588" y="4795240"/>
            <a:ext cx="5951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93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B06E14-E57B-3D1F-D395-563959FED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96382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听第二段对话，回答第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2C5707E7-CE92-062E-6BBC-C6A5D5C9AEF6}"/>
              </a:ext>
            </a:extLst>
          </p:cNvPr>
          <p:cNvSpPr txBox="1">
            <a:spLocks/>
          </p:cNvSpPr>
          <p:nvPr/>
        </p:nvSpPr>
        <p:spPr bwMode="auto">
          <a:xfrm>
            <a:off x="360854" y="1297335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tell me something about Hangzhou? Where is it?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in the east of China.It’s near Qiantang River.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Sounds cool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big is it?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got more than 12 million people.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Wow.That’s really big.What can you do in Hangzhou?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visit the beautiful West Lake.The water is clear and there are lots of pretty flowers around it.And I can also go to the Lingyin Temple.It’s an old and famous place.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go there someday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should.It’s really fun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71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1C321C6-25CB-4E6B-B000-90D57FC035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600199"/>
          </a:xfrm>
        </p:spPr>
        <p:txBody>
          <a:bodyPr/>
          <a:lstStyle/>
          <a:p>
            <a:pPr lvl="0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Hangzhou is in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south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west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east</a:t>
            </a:r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1336A44-96F1-B38A-0589-6304DA1FA129}"/>
              </a:ext>
            </a:extLst>
          </p:cNvPr>
          <p:cNvSpPr txBox="1"/>
          <p:nvPr/>
        </p:nvSpPr>
        <p:spPr>
          <a:xfrm>
            <a:off x="963588" y="1037496"/>
            <a:ext cx="4510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6BCCC821-49F5-A745-71B5-58158560911C}"/>
              </a:ext>
            </a:extLst>
          </p:cNvPr>
          <p:cNvSpPr txBox="1">
            <a:spLocks/>
          </p:cNvSpPr>
          <p:nvPr/>
        </p:nvSpPr>
        <p:spPr bwMode="auto">
          <a:xfrm>
            <a:off x="360854" y="3429000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Hangzhou has got more than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20 million 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12 million 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20 billion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F9F26DF-B078-EA71-2CA5-13EA7BE903E2}"/>
              </a:ext>
            </a:extLst>
          </p:cNvPr>
          <p:cNvSpPr txBox="1"/>
          <p:nvPr/>
        </p:nvSpPr>
        <p:spPr>
          <a:xfrm>
            <a:off x="982638" y="3548251"/>
            <a:ext cx="4320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458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>
            <a:extLst>
              <a:ext uri="{FF2B5EF4-FFF2-40B4-BE49-F238E27FC236}">
                <a16:creationId xmlns:a16="http://schemas.microsoft.com/office/drawing/2014/main" id="{D8C49AE2-3151-1E26-3E29-B84F935088A2}"/>
              </a:ext>
            </a:extLst>
          </p:cNvPr>
          <p:cNvSpPr txBox="1">
            <a:spLocks/>
          </p:cNvSpPr>
          <p:nvPr/>
        </p:nvSpPr>
        <p:spPr bwMode="auto">
          <a:xfrm>
            <a:off x="360854" y="1772816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famous places in Hangzhou are talked about?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West Lake and the Lingyin Temple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Great Wall and the West Lake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Summer Palace and the Lingyin Temple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51C9E1D-34E9-52C9-4D01-A646BE736D03}"/>
              </a:ext>
            </a:extLst>
          </p:cNvPr>
          <p:cNvSpPr txBox="1"/>
          <p:nvPr/>
        </p:nvSpPr>
        <p:spPr>
          <a:xfrm>
            <a:off x="954063" y="1892067"/>
            <a:ext cx="46062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979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343</Words>
  <Application>Microsoft Office PowerPoint</Application>
  <PresentationFormat>自定义</PresentationFormat>
  <Paragraphs>85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373</cp:revision>
  <dcterms:created xsi:type="dcterms:W3CDTF">2020-11-06T05:24:00Z</dcterms:created>
  <dcterms:modified xsi:type="dcterms:W3CDTF">2025-06-10T02:05:29Z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